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8" r:id="rId3"/>
    <p:sldId id="259" r:id="rId4"/>
    <p:sldId id="261" r:id="rId5"/>
    <p:sldId id="266" r:id="rId6"/>
    <p:sldId id="267" r:id="rId7"/>
    <p:sldId id="270" r:id="rId8"/>
    <p:sldId id="260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79744"/>
  </p:normalViewPr>
  <p:slideViewPr>
    <p:cSldViewPr snapToGrid="0" snapToObjects="1">
      <p:cViewPr varScale="1">
        <p:scale>
          <a:sx n="86" d="100"/>
          <a:sy n="86" d="100"/>
        </p:scale>
        <p:origin x="29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DCA6BB-F8DB-AE4D-8CD6-94BD478579B4}" type="datetimeFigureOut">
              <a:rPr lang="en-US" smtClean="0"/>
              <a:t>11/28/23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BB28FB-6CB5-374D-ACFD-6C2C398535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4070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PRAG – Private RAG </a:t>
            </a:r>
          </a:p>
          <a:p>
            <a:r>
              <a:rPr lang="en-US" dirty="0"/>
              <a:t>KGR – Knowledge graph retrieval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BB28FB-6CB5-374D-ACFD-6C2C3985357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9085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Alternatives:</a:t>
            </a:r>
          </a:p>
          <a:p>
            <a:r>
              <a:rPr lang="en-US" dirty="0" err="1"/>
              <a:t>Langchain</a:t>
            </a:r>
            <a:r>
              <a:rPr lang="en-US" dirty="0"/>
              <a:t> – </a:t>
            </a:r>
            <a:r>
              <a:rPr lang="en-US" dirty="0" err="1"/>
              <a:t>LLaMA</a:t>
            </a:r>
            <a:r>
              <a:rPr lang="en-US" dirty="0"/>
              <a:t> index</a:t>
            </a:r>
          </a:p>
          <a:p>
            <a:r>
              <a:rPr lang="en-US" dirty="0"/>
              <a:t>W&amp;B – Prometheus/Grafana, </a:t>
            </a:r>
            <a:r>
              <a:rPr lang="en-US" dirty="0" err="1"/>
              <a:t>Arize</a:t>
            </a:r>
            <a:r>
              <a:rPr lang="en-US" dirty="0"/>
              <a:t> AI</a:t>
            </a:r>
          </a:p>
          <a:p>
            <a:r>
              <a:rPr lang="en-US" dirty="0" err="1"/>
              <a:t>Gradio</a:t>
            </a:r>
            <a:r>
              <a:rPr lang="en-US" dirty="0"/>
              <a:t>/</a:t>
            </a:r>
            <a:r>
              <a:rPr lang="en-US" dirty="0" err="1"/>
              <a:t>FastAPI</a:t>
            </a:r>
            <a:r>
              <a:rPr lang="en-US" dirty="0"/>
              <a:t> – </a:t>
            </a:r>
            <a:r>
              <a:rPr lang="en-US" dirty="0" err="1"/>
              <a:t>Gradio</a:t>
            </a:r>
            <a:r>
              <a:rPr lang="en-US" dirty="0"/>
              <a:t> is built on top of </a:t>
            </a:r>
            <a:r>
              <a:rPr lang="en-US" dirty="0" err="1"/>
              <a:t>Streamlit</a:t>
            </a:r>
            <a:r>
              <a:rPr lang="en-US" dirty="0"/>
              <a:t> (web-framework as well)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BB28FB-6CB5-374D-ACFD-6C2C3985357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0212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BB28FB-6CB5-374D-ACFD-6C2C3985357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555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254D2-C3BC-F24E-902E-A2B5268F61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8A0BA4-3C31-0144-AE3B-5FBC69C3AA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23357D-7E96-2941-AF02-1C34EB7AF0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F75EB-0BF0-A54E-99F1-DCD43625941F}" type="datetimeFigureOut">
              <a:rPr lang="en-US" smtClean="0"/>
              <a:t>11/27/23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255C0D-E39D-F849-90BB-31E6FB58F7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0E9C7A-81DA-6340-82B7-60AF81E0D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0321F-4CA8-1948-85B4-C8E1842263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9390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7909D3-06E0-A649-82A1-CFC2DBBD1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CFFC4A8-69EB-3143-BE5E-BFC9D53096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C93DE8-2C06-314F-B9E4-AA2EF53E5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F75EB-0BF0-A54E-99F1-DCD43625941F}" type="datetimeFigureOut">
              <a:rPr lang="en-US" smtClean="0"/>
              <a:t>11/27/23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6D21D0-C386-9948-A5BE-8A943A0C68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D91FB4-F330-9B49-A4B0-B50AF67DBF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0321F-4CA8-1948-85B4-C8E1842263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283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D36F987-C062-894A-A38C-279F4300C9E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6D9D3BF-B5D6-1C4B-9746-375F842867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DBE853-F465-C140-91CB-414E57225E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F75EB-0BF0-A54E-99F1-DCD43625941F}" type="datetimeFigureOut">
              <a:rPr lang="en-US" smtClean="0"/>
              <a:t>11/27/23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05FADE-B299-2546-9313-570320C33C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DAC207-D780-A949-BE71-DCCFC6116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0321F-4CA8-1948-85B4-C8E1842263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1023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E9A202-9D28-D445-B5FD-8EF55CB3B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3B8D6B-D167-114B-913B-BACBD9E3B8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72BE7D-3604-B846-BFE6-4A7772C36E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F75EB-0BF0-A54E-99F1-DCD43625941F}" type="datetimeFigureOut">
              <a:rPr lang="en-US" smtClean="0"/>
              <a:t>11/27/23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AF0FA-B788-754F-9F3C-06ADA62234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5D48C7-6974-3F4E-B80D-99EE4D0830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0321F-4CA8-1948-85B4-C8E1842263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4858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BD7572-466E-3A4A-915D-5DD789B900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BDEEC3-DEAD-CF46-9918-EB464B823B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C449D3-8968-1441-AC19-E5FEB472BD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F75EB-0BF0-A54E-99F1-DCD43625941F}" type="datetimeFigureOut">
              <a:rPr lang="en-US" smtClean="0"/>
              <a:t>11/27/23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56136A-4403-BB49-9ABE-43217816D9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7E2D23-9BE0-C540-87FB-37ACC84EA6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0321F-4CA8-1948-85B4-C8E1842263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2062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9A5C22-1E07-0A40-BAD7-1DE5A8BC7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E67FAA-FCE7-354E-BE08-CAA6EF967F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03BAA8-B283-B248-BF16-4282AC2BE4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D6184F-3A1E-B642-9820-043B2B8F55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F75EB-0BF0-A54E-99F1-DCD43625941F}" type="datetimeFigureOut">
              <a:rPr lang="en-US" smtClean="0"/>
              <a:t>11/27/23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6691D5-3C86-D646-9AFA-365B755F83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4A46A5-36B0-6B45-98B2-11A83FE87D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0321F-4CA8-1948-85B4-C8E1842263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2213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E276E-D0A9-4E42-B222-1EFC916ECB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FF6C03-13F2-9A41-AF1B-6A9631FDEB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580A5A-9EF1-6041-89B1-DB85FCD502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4AEEF53-09C8-094B-9BF9-DFDD00CB5A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BC1138D-7E21-F845-BCD5-8E4F9D62F79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A2764AE-FACB-1A4B-8E11-EC7FD59AEF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F75EB-0BF0-A54E-99F1-DCD43625941F}" type="datetimeFigureOut">
              <a:rPr lang="en-US" smtClean="0"/>
              <a:t>11/27/23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F5288DA-E853-7347-B725-77882E8FA3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23CD85A-4D06-1C42-AA84-7D7CD03BB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0321F-4CA8-1948-85B4-C8E1842263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7533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B85764-0A54-DF46-AEFE-89A2C68ED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73C6241-7AA8-794F-B38F-E3BD9361BF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F75EB-0BF0-A54E-99F1-DCD43625941F}" type="datetimeFigureOut">
              <a:rPr lang="en-US" smtClean="0"/>
              <a:t>11/27/23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D263EC-23ED-9842-83D2-D5E1F8D7FC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E0AFA5-BB55-D841-9C80-E20899EF7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0321F-4CA8-1948-85B4-C8E1842263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245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7439F97-1DE5-B840-8C33-F19B2858CD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F75EB-0BF0-A54E-99F1-DCD43625941F}" type="datetimeFigureOut">
              <a:rPr lang="en-US" smtClean="0"/>
              <a:t>11/27/23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533857D-1BB8-7B43-A5FE-D60694B027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5CD0EF-96C2-0149-863A-84248EA220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0321F-4CA8-1948-85B4-C8E1842263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0708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E5E477-35AE-854D-9CB9-D29825A6C3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81AB40-C476-EA47-A8E5-4BCCCA3CCA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8E3E09-68C7-DE48-9A09-600A2F5022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4046BB-A0CB-054F-82A8-BF175E45EF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F75EB-0BF0-A54E-99F1-DCD43625941F}" type="datetimeFigureOut">
              <a:rPr lang="en-US" smtClean="0"/>
              <a:t>11/27/23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609D8C-2B50-4445-9A33-207FF7010D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3A9D4F-1644-A94C-9417-85277E374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0321F-4CA8-1948-85B4-C8E1842263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8546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DDE6FE-C15E-104B-801F-91F0B091B0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72D6E08-C01A-1043-80AD-34EC69C457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8D8146-1221-8646-AF9C-BD0E88F590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2E96FF-1286-A140-BC13-D0132362F4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F75EB-0BF0-A54E-99F1-DCD43625941F}" type="datetimeFigureOut">
              <a:rPr lang="en-US" smtClean="0"/>
              <a:t>11/27/23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9D835C-80EC-044F-8818-F65E9E3EAC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C3F358-A534-5E45-98F8-109C8298D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0321F-4CA8-1948-85B4-C8E1842263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6540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12A08DC-8AA6-E84C-8E77-6DB48B1BCE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EBC806-3372-1843-B08D-5651FE8244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29E0A7-CB72-1F46-BF77-A0167383557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DF75EB-0BF0-A54E-99F1-DCD43625941F}" type="datetimeFigureOut">
              <a:rPr lang="en-US" smtClean="0"/>
              <a:t>11/27/23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81FE1A-CB88-0645-A3CB-BF3B642FE7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D46410-8A13-5A43-9286-85315365A5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C0321F-4CA8-1948-85B4-C8E1842263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9829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1293AB-833B-4253-1752-FBCDA109F3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5627" b="-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D0E2FB-29C6-0240-8520-ABDB97625A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6417494" cy="2647620"/>
          </a:xfrm>
        </p:spPr>
        <p:txBody>
          <a:bodyPr anchor="b">
            <a:normAutofit fontScale="90000"/>
          </a:bodyPr>
          <a:lstStyle/>
          <a:p>
            <a:pPr algn="l"/>
            <a:r>
              <a:rPr lang="en-US" sz="4800" dirty="0">
                <a:solidFill>
                  <a:schemeClr val="bg1"/>
                </a:solidFill>
              </a:rPr>
              <a:t>Stanford Course Fall‘23: Creating Production Ready LLMs</a:t>
            </a:r>
            <a:br>
              <a:rPr lang="en-US" sz="4800" dirty="0">
                <a:solidFill>
                  <a:schemeClr val="bg1"/>
                </a:solidFill>
              </a:rPr>
            </a:br>
            <a:br>
              <a:rPr lang="en-US" sz="4800" dirty="0">
                <a:solidFill>
                  <a:schemeClr val="bg1"/>
                </a:solidFill>
              </a:rPr>
            </a:br>
            <a:r>
              <a:rPr lang="en-US" sz="4800" b="1" i="1" dirty="0" err="1">
                <a:solidFill>
                  <a:schemeClr val="bg1"/>
                </a:solidFill>
              </a:rPr>
              <a:t>arxiv</a:t>
            </a:r>
            <a:r>
              <a:rPr lang="en-US" sz="4800" b="1" i="1" dirty="0">
                <a:solidFill>
                  <a:schemeClr val="bg1"/>
                </a:solidFill>
              </a:rPr>
              <a:t>-search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5FB378-5607-CE44-872D-7EB8DF744E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pPr algn="l"/>
            <a:r>
              <a:rPr lang="en-US" sz="2000" dirty="0">
                <a:solidFill>
                  <a:schemeClr val="bg1"/>
                </a:solidFill>
              </a:rPr>
              <a:t>Sharat Sripada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278491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7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5705"/>
            <a:ext cx="12191990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F2DBE3-16B6-5B4E-A548-E987B9337B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6851" y="637762"/>
            <a:ext cx="9888496" cy="900131"/>
          </a:xfrm>
        </p:spPr>
        <p:txBody>
          <a:bodyPr anchor="t"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Introduction - </a:t>
            </a:r>
            <a:r>
              <a:rPr lang="en-US" b="1" i="1" dirty="0" err="1">
                <a:solidFill>
                  <a:schemeClr val="bg1"/>
                </a:solidFill>
              </a:rPr>
              <a:t>arxiv</a:t>
            </a:r>
            <a:r>
              <a:rPr lang="en-US" b="1" i="1" dirty="0">
                <a:solidFill>
                  <a:schemeClr val="bg1"/>
                </a:solidFill>
              </a:rPr>
              <a:t> search</a:t>
            </a:r>
            <a:r>
              <a:rPr lang="en-US" b="1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40" name="Rectangle 9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12191990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11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6851" y="2010758"/>
            <a:ext cx="45719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Content Placeholder 2">
            <a:extLst>
              <a:ext uri="{FF2B5EF4-FFF2-40B4-BE49-F238E27FC236}">
                <a16:creationId xmlns:a16="http://schemas.microsoft.com/office/drawing/2014/main" id="{046349EB-E42E-5545-866B-F6C177AC39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5548" y="2217343"/>
            <a:ext cx="9889799" cy="4444714"/>
          </a:xfrm>
        </p:spPr>
        <p:txBody>
          <a:bodyPr>
            <a:normAutofit fontScale="70000" lnSpcReduction="20000"/>
          </a:bodyPr>
          <a:lstStyle/>
          <a:p>
            <a:r>
              <a:rPr lang="en-US" sz="2400" dirty="0"/>
              <a:t>Leverage pre-trained Large Language Models (LLM) for Information Retrieval (IR) tasks </a:t>
            </a:r>
          </a:p>
          <a:p>
            <a:r>
              <a:rPr lang="en-US" sz="2400" dirty="0"/>
              <a:t>Using techniques like </a:t>
            </a:r>
            <a:r>
              <a:rPr lang="en-US" sz="2400" i="1" dirty="0"/>
              <a:t>fine-tuning </a:t>
            </a:r>
            <a:r>
              <a:rPr lang="en-US" sz="2400" dirty="0"/>
              <a:t>- Low Ranking Adaptation/</a:t>
            </a:r>
            <a:r>
              <a:rPr lang="en-US" sz="2400" dirty="0" err="1"/>
              <a:t>LoRA</a:t>
            </a:r>
            <a:r>
              <a:rPr lang="en-US" sz="2400" dirty="0"/>
              <a:t>, Efficient fine tuning of quantized LLMs - </a:t>
            </a:r>
            <a:r>
              <a:rPr lang="en-US" sz="2400" dirty="0" err="1"/>
              <a:t>qLoRA</a:t>
            </a:r>
            <a:r>
              <a:rPr lang="en-US" sz="2400" dirty="0"/>
              <a:t>, Parameter efficient Fine Tuning/PEFT etc., </a:t>
            </a:r>
            <a:r>
              <a:rPr lang="en-US" sz="2400" i="1" dirty="0"/>
              <a:t>prompt engineering</a:t>
            </a:r>
            <a:r>
              <a:rPr lang="en-US" sz="2400" dirty="0"/>
              <a:t> and </a:t>
            </a:r>
            <a:r>
              <a:rPr lang="en-US" sz="2400" i="1" dirty="0"/>
              <a:t>Retrieval Augmented Generation (RAG)</a:t>
            </a:r>
            <a:r>
              <a:rPr lang="en-US" sz="2400" dirty="0"/>
              <a:t> fit custom data and build a personalized Question-Answer (QA)/Hybrid-search engine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Problem Statement</a:t>
            </a:r>
          </a:p>
          <a:p>
            <a:pPr marL="0" indent="0">
              <a:buNone/>
            </a:pPr>
            <a:r>
              <a:rPr lang="en-US" sz="2400" dirty="0"/>
              <a:t>The space of LLMs/IR is evolving at a rapid pace and research papers is one way to stay up-to-date, learn about problems being solved and innovate. Using papers from </a:t>
            </a:r>
            <a:r>
              <a:rPr lang="en-US" sz="2400" dirty="0" err="1"/>
              <a:t>arxiv.org</a:t>
            </a:r>
            <a:r>
              <a:rPr lang="en-US" sz="2400" dirty="0"/>
              <a:t> for past six-months and a pre-trained LLM (</a:t>
            </a:r>
            <a:r>
              <a:rPr lang="en-US" sz="2400" dirty="0" err="1"/>
              <a:t>OpenAI</a:t>
            </a:r>
            <a:r>
              <a:rPr lang="en-US" sz="2400" dirty="0"/>
              <a:t> - ChatGPT-3.5)</a:t>
            </a:r>
            <a:r>
              <a:rPr lang="en-US" sz="1800" baseline="30000" dirty="0"/>
              <a:t>*</a:t>
            </a:r>
            <a:r>
              <a:rPr lang="en-US" sz="2400" dirty="0"/>
              <a:t> the objective is to build a QA model and seek answers to questions like:</a:t>
            </a:r>
          </a:p>
          <a:p>
            <a:pPr lvl="1"/>
            <a:r>
              <a:rPr lang="en-US" dirty="0"/>
              <a:t>what is recent research in RAG</a:t>
            </a:r>
          </a:p>
          <a:p>
            <a:pPr lvl="2"/>
            <a:r>
              <a:rPr lang="en-US" dirty="0"/>
              <a:t>Explain PRAG</a:t>
            </a:r>
          </a:p>
          <a:p>
            <a:pPr lvl="3"/>
            <a:r>
              <a:rPr lang="en-US" dirty="0"/>
              <a:t>What is the title of the paper for PRAG</a:t>
            </a:r>
          </a:p>
          <a:p>
            <a:pPr lvl="2"/>
            <a:r>
              <a:rPr lang="en-US" dirty="0"/>
              <a:t>Explain  KGR</a:t>
            </a:r>
          </a:p>
          <a:p>
            <a:pPr lvl="3"/>
            <a:r>
              <a:rPr lang="en-US" dirty="0"/>
              <a:t>What is the title of the paper for KGR  </a:t>
            </a:r>
          </a:p>
          <a:p>
            <a:pPr lvl="1"/>
            <a:r>
              <a:rPr lang="en-US" dirty="0"/>
              <a:t>are there any references to local language models </a:t>
            </a:r>
          </a:p>
          <a:p>
            <a:pPr lvl="1"/>
            <a:r>
              <a:rPr lang="en-US" dirty="0"/>
              <a:t>what is local different from PEFT? (ask generic questions)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sz="1600" i="1" dirty="0"/>
              <a:t>*trained on data till Jan’23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625204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5705"/>
            <a:ext cx="12191990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F0D652-81E3-F64B-A1DA-33AC8100AC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6851" y="637762"/>
            <a:ext cx="9888496" cy="900131"/>
          </a:xfrm>
        </p:spPr>
        <p:txBody>
          <a:bodyPr anchor="t">
            <a:normAutofit/>
          </a:bodyPr>
          <a:lstStyle/>
          <a:p>
            <a:r>
              <a:rPr lang="en-US" sz="4000" b="1" dirty="0">
                <a:solidFill>
                  <a:srgbClr val="FFFFFF"/>
                </a:solidFill>
              </a:rPr>
              <a:t>Information Retrieval using RAG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12191990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6851" y="2010758"/>
            <a:ext cx="45719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FD1476D-5B81-B949-9BC9-B6DFFB48CBFE}"/>
              </a:ext>
            </a:extLst>
          </p:cNvPr>
          <p:cNvSpPr txBox="1"/>
          <p:nvPr/>
        </p:nvSpPr>
        <p:spPr>
          <a:xfrm>
            <a:off x="3254696" y="3344510"/>
            <a:ext cx="1196849" cy="50449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 defTabSz="905256">
              <a:spcAft>
                <a:spcPts val="600"/>
              </a:spcAft>
            </a:pPr>
            <a:r>
              <a:rPr lang="en-US" sz="1089" kern="1200" err="1">
                <a:solidFill>
                  <a:srgbClr val="000000"/>
                </a:solidFill>
                <a:latin typeface="Courier" pitchFamily="2" charset="0"/>
                <a:ea typeface="+mn-ea"/>
                <a:cs typeface="+mn-cs"/>
              </a:rPr>
              <a:t>CSVLoader</a:t>
            </a:r>
            <a:endParaRPr lang="en-US" sz="1089" kern="1200">
              <a:solidFill>
                <a:srgbClr val="000000"/>
              </a:solidFill>
              <a:latin typeface="Courier" pitchFamily="2" charset="0"/>
              <a:ea typeface="+mn-ea"/>
              <a:cs typeface="+mn-cs"/>
            </a:endParaRPr>
          </a:p>
          <a:p>
            <a:pPr algn="ctr" defTabSz="905256">
              <a:spcAft>
                <a:spcPts val="600"/>
              </a:spcAft>
            </a:pPr>
            <a:r>
              <a:rPr lang="en-US" sz="1089" kern="1200">
                <a:solidFill>
                  <a:schemeClr val="tx1"/>
                </a:solidFill>
                <a:latin typeface="Courier" pitchFamily="2" charset="0"/>
                <a:ea typeface="+mn-ea"/>
                <a:cs typeface="+mn-cs"/>
              </a:rPr>
              <a:t>(LC)</a:t>
            </a:r>
            <a:endParaRPr lang="en-US" sz="1100">
              <a:latin typeface="Courier" pitchFamily="2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461511F-A9C6-F143-BCD2-467D0B312587}"/>
              </a:ext>
            </a:extLst>
          </p:cNvPr>
          <p:cNvSpPr txBox="1"/>
          <p:nvPr/>
        </p:nvSpPr>
        <p:spPr>
          <a:xfrm>
            <a:off x="3254696" y="4053140"/>
            <a:ext cx="1196849" cy="7786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 defTabSz="905256">
              <a:spcAft>
                <a:spcPts val="600"/>
              </a:spcAft>
            </a:pPr>
            <a:r>
              <a:rPr lang="en-US" sz="990" kern="1200" err="1">
                <a:solidFill>
                  <a:srgbClr val="000000"/>
                </a:solidFill>
                <a:latin typeface="Courier" pitchFamily="2" charset="0"/>
                <a:ea typeface="+mn-ea"/>
                <a:cs typeface="+mn-cs"/>
              </a:rPr>
              <a:t>RecursiveCharacterTextSplitter</a:t>
            </a:r>
            <a:r>
              <a:rPr lang="en-US" sz="990" kern="1200">
                <a:solidFill>
                  <a:srgbClr val="000000"/>
                </a:solidFill>
                <a:latin typeface="Courier" pitchFamily="2" charset="0"/>
                <a:ea typeface="+mn-ea"/>
                <a:cs typeface="+mn-cs"/>
              </a:rPr>
              <a:t> </a:t>
            </a:r>
          </a:p>
          <a:p>
            <a:pPr algn="ctr" defTabSz="905256">
              <a:spcAft>
                <a:spcPts val="600"/>
              </a:spcAft>
            </a:pPr>
            <a:r>
              <a:rPr lang="en-US" sz="990" kern="1200">
                <a:solidFill>
                  <a:srgbClr val="000000"/>
                </a:solidFill>
                <a:latin typeface="Courier" pitchFamily="2" charset="0"/>
                <a:ea typeface="+mn-ea"/>
                <a:cs typeface="+mn-cs"/>
              </a:rPr>
              <a:t>(LC)</a:t>
            </a:r>
            <a:endParaRPr lang="en-US" sz="1200">
              <a:solidFill>
                <a:srgbClr val="000000"/>
              </a:solidFill>
              <a:latin typeface="Courier" pitchFamily="2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CA7BB17-8585-964B-B2F0-87476E55BB20}"/>
              </a:ext>
            </a:extLst>
          </p:cNvPr>
          <p:cNvSpPr txBox="1"/>
          <p:nvPr/>
        </p:nvSpPr>
        <p:spPr>
          <a:xfrm>
            <a:off x="7170599" y="3714854"/>
            <a:ext cx="1196849" cy="76604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 defTabSz="905256">
              <a:spcAft>
                <a:spcPts val="600"/>
              </a:spcAft>
            </a:pPr>
            <a:r>
              <a:rPr lang="en-US" sz="990" kern="1200" dirty="0">
                <a:solidFill>
                  <a:srgbClr val="000000"/>
                </a:solidFill>
                <a:latin typeface="Courier" pitchFamily="2" charset="0"/>
                <a:ea typeface="+mn-ea"/>
                <a:cs typeface="+mn-cs"/>
              </a:rPr>
              <a:t> </a:t>
            </a:r>
            <a:r>
              <a:rPr lang="en-US" sz="990" b="1" kern="1200" dirty="0" err="1">
                <a:solidFill>
                  <a:srgbClr val="000000"/>
                </a:solidFill>
                <a:latin typeface="Courier" pitchFamily="2" charset="0"/>
                <a:ea typeface="+mn-ea"/>
                <a:cs typeface="+mn-cs"/>
              </a:rPr>
              <a:t>vectorDB</a:t>
            </a:r>
            <a:endParaRPr lang="en-US" sz="990" b="1" kern="1200" dirty="0">
              <a:solidFill>
                <a:srgbClr val="000000"/>
              </a:solidFill>
              <a:latin typeface="Courier" pitchFamily="2" charset="0"/>
              <a:ea typeface="+mn-ea"/>
              <a:cs typeface="+mn-cs"/>
            </a:endParaRPr>
          </a:p>
          <a:p>
            <a:pPr algn="ctr" defTabSz="905256">
              <a:spcAft>
                <a:spcPts val="600"/>
              </a:spcAft>
            </a:pPr>
            <a:r>
              <a:rPr lang="en-US" sz="1200" kern="1200" dirty="0">
                <a:solidFill>
                  <a:srgbClr val="000000"/>
                </a:solidFill>
                <a:latin typeface="Courier" pitchFamily="2" charset="0"/>
                <a:ea typeface="+mn-ea"/>
                <a:cs typeface="+mn-cs"/>
              </a:rPr>
              <a:t>FAISS</a:t>
            </a:r>
          </a:p>
          <a:p>
            <a:pPr algn="ctr" defTabSz="905256">
              <a:spcAft>
                <a:spcPts val="600"/>
              </a:spcAft>
            </a:pPr>
            <a:endParaRPr lang="en-US" sz="1188" b="1" kern="1200" dirty="0">
              <a:solidFill>
                <a:srgbClr val="000000"/>
              </a:solidFill>
              <a:latin typeface="Courier" pitchFamily="2" charset="0"/>
              <a:ea typeface="+mn-ea"/>
              <a:cs typeface="+mn-cs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45A0CE9-9FA8-8748-A6D2-39DB70A154FD}"/>
              </a:ext>
            </a:extLst>
          </p:cNvPr>
          <p:cNvSpPr txBox="1"/>
          <p:nvPr/>
        </p:nvSpPr>
        <p:spPr>
          <a:xfrm>
            <a:off x="9415347" y="2879164"/>
            <a:ext cx="1298287" cy="108491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 defTabSz="905256">
              <a:spcAft>
                <a:spcPts val="600"/>
              </a:spcAft>
            </a:pPr>
            <a:endParaRPr lang="en-US" sz="990" b="1" kern="1200" dirty="0">
              <a:solidFill>
                <a:schemeClr val="tx1"/>
              </a:solidFill>
              <a:latin typeface="Courier" pitchFamily="2" charset="0"/>
              <a:ea typeface="+mn-ea"/>
              <a:cs typeface="+mn-cs"/>
            </a:endParaRPr>
          </a:p>
          <a:p>
            <a:pPr algn="ctr" defTabSz="905256">
              <a:spcAft>
                <a:spcPts val="600"/>
              </a:spcAft>
            </a:pPr>
            <a:r>
              <a:rPr lang="en-US" sz="990" b="1" kern="1200" dirty="0">
                <a:solidFill>
                  <a:schemeClr val="tx1"/>
                </a:solidFill>
                <a:latin typeface="Courier" pitchFamily="2" charset="0"/>
                <a:ea typeface="+mn-ea"/>
                <a:cs typeface="+mn-cs"/>
              </a:rPr>
              <a:t>LLM</a:t>
            </a:r>
          </a:p>
          <a:p>
            <a:pPr algn="ctr" defTabSz="905256">
              <a:spcAft>
                <a:spcPts val="600"/>
              </a:spcAft>
            </a:pPr>
            <a:r>
              <a:rPr lang="en-US" sz="990" kern="1200" dirty="0" err="1">
                <a:solidFill>
                  <a:schemeClr val="tx1"/>
                </a:solidFill>
                <a:latin typeface="Courier" pitchFamily="2" charset="0"/>
                <a:ea typeface="+mn-ea"/>
                <a:cs typeface="+mn-cs"/>
              </a:rPr>
              <a:t>OpenAI</a:t>
            </a:r>
            <a:r>
              <a:rPr lang="en-US" sz="990" kern="1200" dirty="0">
                <a:solidFill>
                  <a:schemeClr val="tx1"/>
                </a:solidFill>
                <a:latin typeface="Courier" pitchFamily="2" charset="0"/>
                <a:ea typeface="+mn-ea"/>
                <a:cs typeface="+mn-cs"/>
              </a:rPr>
              <a:t> - gpt-3.5-turbo-16k</a:t>
            </a:r>
          </a:p>
          <a:p>
            <a:pPr algn="ctr" defTabSz="905256">
              <a:spcAft>
                <a:spcPts val="600"/>
              </a:spcAft>
            </a:pPr>
            <a:endParaRPr lang="en-US" sz="990" kern="1200" dirty="0">
              <a:solidFill>
                <a:schemeClr val="tx1"/>
              </a:solidFill>
              <a:latin typeface="Courier" pitchFamily="2" charset="0"/>
              <a:ea typeface="+mn-ea"/>
              <a:cs typeface="+mn-cs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65BDEBC-DD36-DB44-8FA5-B4CC3B8FF73F}"/>
              </a:ext>
            </a:extLst>
          </p:cNvPr>
          <p:cNvSpPr txBox="1"/>
          <p:nvPr/>
        </p:nvSpPr>
        <p:spPr>
          <a:xfrm>
            <a:off x="7170599" y="2457349"/>
            <a:ext cx="1196849" cy="70480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 defTabSz="905256">
              <a:spcAft>
                <a:spcPts val="600"/>
              </a:spcAft>
            </a:pPr>
            <a:r>
              <a:rPr lang="en-US" sz="990" b="1" kern="1200" dirty="0" err="1">
                <a:solidFill>
                  <a:srgbClr val="000000"/>
                </a:solidFill>
                <a:latin typeface="Courier" pitchFamily="2" charset="0"/>
                <a:ea typeface="+mn-ea"/>
                <a:cs typeface="+mn-cs"/>
              </a:rPr>
              <a:t>QueryAnswer</a:t>
            </a:r>
            <a:endParaRPr lang="en-US" sz="990" b="1" kern="1200" dirty="0">
              <a:solidFill>
                <a:srgbClr val="000000"/>
              </a:solidFill>
              <a:latin typeface="Courier" pitchFamily="2" charset="0"/>
              <a:ea typeface="+mn-ea"/>
              <a:cs typeface="+mn-cs"/>
            </a:endParaRPr>
          </a:p>
          <a:p>
            <a:pPr algn="ctr" defTabSz="905256">
              <a:spcAft>
                <a:spcPts val="600"/>
              </a:spcAft>
            </a:pPr>
            <a:r>
              <a:rPr lang="en-US" sz="990" kern="1200" dirty="0" err="1">
                <a:solidFill>
                  <a:srgbClr val="000000"/>
                </a:solidFill>
                <a:latin typeface="Courier" pitchFamily="2" charset="0"/>
                <a:ea typeface="+mn-ea"/>
                <a:cs typeface="+mn-cs"/>
              </a:rPr>
              <a:t>Gradio</a:t>
            </a:r>
            <a:endParaRPr lang="en-US" sz="990" kern="1200" dirty="0">
              <a:solidFill>
                <a:srgbClr val="000000"/>
              </a:solidFill>
              <a:latin typeface="Courier" pitchFamily="2" charset="0"/>
              <a:ea typeface="+mn-ea"/>
              <a:cs typeface="+mn-cs"/>
            </a:endParaRPr>
          </a:p>
          <a:p>
            <a:pPr algn="ctr">
              <a:spcAft>
                <a:spcPts val="600"/>
              </a:spcAft>
            </a:pPr>
            <a:endParaRPr lang="en-US" sz="1000" b="0" i="0" u="none" strike="noStrike" dirty="0">
              <a:solidFill>
                <a:srgbClr val="000000"/>
              </a:solidFill>
              <a:effectLst/>
              <a:latin typeface="Courier" pitchFamily="2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4A50E45-478C-7044-AE66-387F35946876}"/>
              </a:ext>
            </a:extLst>
          </p:cNvPr>
          <p:cNvSpPr txBox="1"/>
          <p:nvPr/>
        </p:nvSpPr>
        <p:spPr>
          <a:xfrm>
            <a:off x="5203310" y="3638336"/>
            <a:ext cx="1319737" cy="7786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 defTabSz="905256">
              <a:spcAft>
                <a:spcPts val="600"/>
              </a:spcAft>
            </a:pPr>
            <a:r>
              <a:rPr lang="en-US" sz="990" b="1" kern="1200" dirty="0">
                <a:solidFill>
                  <a:schemeClr val="tx1"/>
                </a:solidFill>
                <a:latin typeface="Courier" pitchFamily="2" charset="0"/>
                <a:ea typeface="+mn-ea"/>
                <a:cs typeface="+mn-cs"/>
              </a:rPr>
              <a:t>Encoder</a:t>
            </a:r>
          </a:p>
          <a:p>
            <a:pPr algn="ctr" defTabSz="905256">
              <a:spcAft>
                <a:spcPts val="600"/>
              </a:spcAft>
            </a:pPr>
            <a:r>
              <a:rPr lang="en-US" sz="990" kern="1200" dirty="0">
                <a:solidFill>
                  <a:schemeClr val="tx1"/>
                </a:solidFill>
                <a:latin typeface="Courier" pitchFamily="2" charset="0"/>
                <a:ea typeface="+mn-ea"/>
                <a:cs typeface="+mn-cs"/>
              </a:rPr>
              <a:t>HF-Embedder (</a:t>
            </a:r>
            <a:r>
              <a:rPr lang="en-US" sz="990" kern="1200" dirty="0" err="1">
                <a:solidFill>
                  <a:schemeClr val="tx1"/>
                </a:solidFill>
                <a:latin typeface="Courier" pitchFamily="2" charset="0"/>
                <a:ea typeface="+mn-ea"/>
                <a:cs typeface="+mn-cs"/>
              </a:rPr>
              <a:t>hkunlp</a:t>
            </a:r>
            <a:r>
              <a:rPr lang="en-US" sz="990" kern="1200" dirty="0">
                <a:solidFill>
                  <a:schemeClr val="tx1"/>
                </a:solidFill>
                <a:latin typeface="Courier" pitchFamily="2" charset="0"/>
                <a:ea typeface="+mn-ea"/>
                <a:cs typeface="+mn-cs"/>
              </a:rPr>
              <a:t>/instructor-xl)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B6448C2-3984-5840-ABFC-35288D9ADA16}"/>
              </a:ext>
            </a:extLst>
          </p:cNvPr>
          <p:cNvSpPr/>
          <p:nvPr/>
        </p:nvSpPr>
        <p:spPr>
          <a:xfrm>
            <a:off x="3124407" y="3204080"/>
            <a:ext cx="1453732" cy="173266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F194AD6-1796-7E40-8979-F70DFA5386F5}"/>
              </a:ext>
            </a:extLst>
          </p:cNvPr>
          <p:cNvSpPr txBox="1"/>
          <p:nvPr/>
        </p:nvSpPr>
        <p:spPr>
          <a:xfrm>
            <a:off x="8488046" y="4133198"/>
            <a:ext cx="1298287" cy="14665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905256">
              <a:spcAft>
                <a:spcPts val="600"/>
              </a:spcAft>
            </a:pPr>
            <a:r>
              <a:rPr lang="en-US" sz="990" b="1" kern="1200" dirty="0" err="1">
                <a:solidFill>
                  <a:schemeClr val="tx1"/>
                </a:solidFill>
                <a:latin typeface="Courier" pitchFamily="2" charset="0"/>
                <a:ea typeface="+mn-ea"/>
                <a:cs typeface="+mn-cs"/>
              </a:rPr>
              <a:t>PromptTemplate</a:t>
            </a:r>
            <a:endParaRPr lang="en-US" sz="990" b="1" kern="1200" dirty="0">
              <a:solidFill>
                <a:schemeClr val="tx1"/>
              </a:solidFill>
              <a:latin typeface="Courier" pitchFamily="2" charset="0"/>
              <a:ea typeface="+mn-ea"/>
              <a:cs typeface="+mn-cs"/>
            </a:endParaRPr>
          </a:p>
          <a:p>
            <a:pPr defTabSz="905256">
              <a:spcAft>
                <a:spcPts val="600"/>
              </a:spcAft>
            </a:pPr>
            <a:r>
              <a:rPr lang="en-US" sz="990" kern="1200" dirty="0" err="1">
                <a:solidFill>
                  <a:schemeClr val="tx1"/>
                </a:solidFill>
                <a:latin typeface="Courier" pitchFamily="2" charset="0"/>
                <a:ea typeface="+mn-ea"/>
                <a:cs typeface="+mn-cs"/>
              </a:rPr>
              <a:t>Args</a:t>
            </a:r>
            <a:r>
              <a:rPr lang="en-US" sz="990" kern="1200" dirty="0">
                <a:solidFill>
                  <a:schemeClr val="tx1"/>
                </a:solidFill>
                <a:latin typeface="Courier" pitchFamily="2" charset="0"/>
                <a:ea typeface="+mn-ea"/>
                <a:cs typeface="+mn-cs"/>
              </a:rPr>
              <a:t>: Query, Docs retrieved from </a:t>
            </a:r>
          </a:p>
          <a:p>
            <a:pPr defTabSz="905256">
              <a:spcAft>
                <a:spcPts val="600"/>
              </a:spcAft>
            </a:pPr>
            <a:r>
              <a:rPr lang="en-US" sz="990" kern="1200" dirty="0">
                <a:solidFill>
                  <a:schemeClr val="tx1"/>
                </a:solidFill>
                <a:latin typeface="Courier" pitchFamily="2" charset="0"/>
                <a:ea typeface="+mn-ea"/>
                <a:cs typeface="+mn-cs"/>
              </a:rPr>
              <a:t>FAISS-</a:t>
            </a:r>
            <a:r>
              <a:rPr lang="en-US" sz="990" kern="1200" dirty="0" err="1">
                <a:solidFill>
                  <a:schemeClr val="tx1"/>
                </a:solidFill>
                <a:latin typeface="Courier" pitchFamily="2" charset="0"/>
                <a:ea typeface="+mn-ea"/>
                <a:cs typeface="+mn-cs"/>
              </a:rPr>
              <a:t>db</a:t>
            </a:r>
            <a:r>
              <a:rPr lang="en-US" sz="990" kern="1200" dirty="0">
                <a:solidFill>
                  <a:schemeClr val="tx1"/>
                </a:solidFill>
                <a:latin typeface="Courier" pitchFamily="2" charset="0"/>
                <a:ea typeface="+mn-ea"/>
                <a:cs typeface="+mn-cs"/>
              </a:rPr>
              <a:t>, </a:t>
            </a:r>
          </a:p>
          <a:p>
            <a:pPr defTabSz="905256">
              <a:spcAft>
                <a:spcPts val="600"/>
              </a:spcAft>
            </a:pPr>
            <a:r>
              <a:rPr lang="en-US" sz="990" kern="1200" dirty="0">
                <a:solidFill>
                  <a:schemeClr val="tx1"/>
                </a:solidFill>
                <a:latin typeface="Courier" pitchFamily="2" charset="0"/>
                <a:ea typeface="+mn-ea"/>
                <a:cs typeface="+mn-cs"/>
              </a:rPr>
              <a:t>template</a:t>
            </a:r>
          </a:p>
          <a:p>
            <a:pPr defTabSz="905256">
              <a:spcAft>
                <a:spcPts val="600"/>
              </a:spcAft>
            </a:pPr>
            <a:r>
              <a:rPr lang="en-US" sz="990" kern="1200" dirty="0">
                <a:solidFill>
                  <a:schemeClr val="tx1"/>
                </a:solidFill>
                <a:latin typeface="Courier" pitchFamily="2" charset="0"/>
                <a:ea typeface="+mn-ea"/>
                <a:cs typeface="+mn-cs"/>
              </a:rPr>
              <a:t>(LC)</a:t>
            </a:r>
            <a:endParaRPr lang="en-US" sz="1000" dirty="0">
              <a:latin typeface="Courier" pitchFamily="2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16C0BA6-15DB-D445-B0D0-C8D5F647F16F}"/>
              </a:ext>
            </a:extLst>
          </p:cNvPr>
          <p:cNvSpPr txBox="1"/>
          <p:nvPr/>
        </p:nvSpPr>
        <p:spPr>
          <a:xfrm>
            <a:off x="9339356" y="4731767"/>
            <a:ext cx="1423724" cy="161890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905256">
              <a:spcAft>
                <a:spcPts val="600"/>
              </a:spcAft>
            </a:pPr>
            <a:r>
              <a:rPr lang="en-US" sz="990" b="1" kern="1200" dirty="0" err="1">
                <a:solidFill>
                  <a:schemeClr val="tx1"/>
                </a:solidFill>
                <a:latin typeface="Courier" pitchFamily="2" charset="0"/>
                <a:ea typeface="+mn-ea"/>
                <a:cs typeface="+mn-cs"/>
              </a:rPr>
              <a:t>PromptTemplate</a:t>
            </a:r>
            <a:r>
              <a:rPr lang="en-US" sz="990" b="1" kern="1200" dirty="0">
                <a:solidFill>
                  <a:schemeClr val="tx1"/>
                </a:solidFill>
                <a:latin typeface="Courier" pitchFamily="2" charset="0"/>
                <a:ea typeface="+mn-ea"/>
                <a:cs typeface="+mn-cs"/>
              </a:rPr>
              <a:t> (Eval)</a:t>
            </a:r>
          </a:p>
          <a:p>
            <a:pPr defTabSz="905256">
              <a:spcAft>
                <a:spcPts val="600"/>
              </a:spcAft>
            </a:pPr>
            <a:r>
              <a:rPr lang="en-US" sz="990" kern="1200" dirty="0" err="1">
                <a:solidFill>
                  <a:schemeClr val="tx1"/>
                </a:solidFill>
                <a:latin typeface="Courier" pitchFamily="2" charset="0"/>
                <a:ea typeface="+mn-ea"/>
                <a:cs typeface="+mn-cs"/>
              </a:rPr>
              <a:t>Args</a:t>
            </a:r>
            <a:r>
              <a:rPr lang="en-US" sz="990" kern="1200" dirty="0">
                <a:solidFill>
                  <a:schemeClr val="tx1"/>
                </a:solidFill>
                <a:latin typeface="Courier" pitchFamily="2" charset="0"/>
                <a:ea typeface="+mn-ea"/>
                <a:cs typeface="+mn-cs"/>
              </a:rPr>
              <a:t>: Query, Docs retrieved from </a:t>
            </a:r>
          </a:p>
          <a:p>
            <a:pPr defTabSz="905256">
              <a:spcAft>
                <a:spcPts val="600"/>
              </a:spcAft>
            </a:pPr>
            <a:r>
              <a:rPr lang="en-US" sz="990" kern="1200" dirty="0">
                <a:solidFill>
                  <a:schemeClr val="tx1"/>
                </a:solidFill>
                <a:latin typeface="Courier" pitchFamily="2" charset="0"/>
                <a:ea typeface="+mn-ea"/>
                <a:cs typeface="+mn-cs"/>
              </a:rPr>
              <a:t>FAISS-</a:t>
            </a:r>
            <a:r>
              <a:rPr lang="en-US" sz="990" kern="1200" dirty="0" err="1">
                <a:solidFill>
                  <a:schemeClr val="tx1"/>
                </a:solidFill>
                <a:latin typeface="Courier" pitchFamily="2" charset="0"/>
                <a:ea typeface="+mn-ea"/>
                <a:cs typeface="+mn-cs"/>
              </a:rPr>
              <a:t>db</a:t>
            </a:r>
            <a:r>
              <a:rPr lang="en-US" sz="990" kern="1200" dirty="0">
                <a:solidFill>
                  <a:schemeClr val="tx1"/>
                </a:solidFill>
                <a:latin typeface="Courier" pitchFamily="2" charset="0"/>
                <a:ea typeface="+mn-ea"/>
                <a:cs typeface="+mn-cs"/>
              </a:rPr>
              <a:t>,</a:t>
            </a:r>
          </a:p>
          <a:p>
            <a:pPr defTabSz="905256">
              <a:spcAft>
                <a:spcPts val="600"/>
              </a:spcAft>
            </a:pPr>
            <a:r>
              <a:rPr lang="en-US" sz="990" kern="1200" dirty="0">
                <a:solidFill>
                  <a:schemeClr val="tx1"/>
                </a:solidFill>
                <a:latin typeface="Courier" pitchFamily="2" charset="0"/>
                <a:ea typeface="+mn-ea"/>
                <a:cs typeface="+mn-cs"/>
              </a:rPr>
              <a:t>Eval-Template</a:t>
            </a:r>
          </a:p>
          <a:p>
            <a:pPr defTabSz="905256">
              <a:spcAft>
                <a:spcPts val="600"/>
              </a:spcAft>
            </a:pPr>
            <a:r>
              <a:rPr lang="en-US" sz="990" kern="1200" dirty="0">
                <a:solidFill>
                  <a:schemeClr val="tx1"/>
                </a:solidFill>
                <a:latin typeface="Courier" pitchFamily="2" charset="0"/>
                <a:ea typeface="+mn-ea"/>
                <a:cs typeface="+mn-cs"/>
              </a:rPr>
              <a:t>(LC)</a:t>
            </a:r>
            <a:endParaRPr lang="en-US" sz="1000" dirty="0">
              <a:latin typeface="Courier" pitchFamily="2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5F87AC9-D190-A144-BB78-681D0F96F276}"/>
              </a:ext>
            </a:extLst>
          </p:cNvPr>
          <p:cNvSpPr txBox="1"/>
          <p:nvPr/>
        </p:nvSpPr>
        <p:spPr>
          <a:xfrm>
            <a:off x="8463582" y="2492865"/>
            <a:ext cx="795792" cy="2448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05256">
              <a:spcAft>
                <a:spcPts val="600"/>
              </a:spcAft>
            </a:pPr>
            <a:r>
              <a:rPr lang="en-US" sz="990" kern="1200" dirty="0">
                <a:solidFill>
                  <a:schemeClr val="tx1"/>
                </a:solidFill>
                <a:latin typeface="Courier" pitchFamily="2" charset="0"/>
                <a:ea typeface="+mn-ea"/>
                <a:cs typeface="+mn-cs"/>
              </a:rPr>
              <a:t>Response</a:t>
            </a:r>
            <a:endParaRPr lang="en-US" sz="1000" dirty="0">
              <a:latin typeface="Courier" pitchFamily="2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0E90927-2B4E-9645-8996-B2A841856855}"/>
              </a:ext>
            </a:extLst>
          </p:cNvPr>
          <p:cNvSpPr txBox="1"/>
          <p:nvPr/>
        </p:nvSpPr>
        <p:spPr>
          <a:xfrm>
            <a:off x="6515425" y="3221306"/>
            <a:ext cx="1218602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05256">
              <a:spcAft>
                <a:spcPts val="600"/>
              </a:spcAft>
            </a:pPr>
            <a:r>
              <a:rPr lang="en-US" sz="900" kern="1200" dirty="0">
                <a:solidFill>
                  <a:schemeClr val="tx1"/>
                </a:solidFill>
                <a:latin typeface="Courier" pitchFamily="2" charset="0"/>
              </a:rPr>
              <a:t>Doc similarity </a:t>
            </a:r>
          </a:p>
          <a:p>
            <a:pPr algn="ctr" defTabSz="905256">
              <a:spcAft>
                <a:spcPts val="600"/>
              </a:spcAft>
            </a:pPr>
            <a:r>
              <a:rPr lang="en-US" sz="900" kern="1200" dirty="0">
                <a:solidFill>
                  <a:schemeClr val="tx1"/>
                </a:solidFill>
                <a:latin typeface="Courier" pitchFamily="2" charset="0"/>
              </a:rPr>
              <a:t>search</a:t>
            </a:r>
            <a:endParaRPr lang="en-US" sz="900" dirty="0">
              <a:latin typeface="Courier" pitchFamily="2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F27C519-1357-E542-9834-1D8EA5569F14}"/>
              </a:ext>
            </a:extLst>
          </p:cNvPr>
          <p:cNvSpPr txBox="1"/>
          <p:nvPr/>
        </p:nvSpPr>
        <p:spPr>
          <a:xfrm>
            <a:off x="1335573" y="3679724"/>
            <a:ext cx="1734019" cy="8570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05256">
              <a:spcAft>
                <a:spcPts val="600"/>
              </a:spcAft>
            </a:pPr>
            <a:r>
              <a:rPr lang="en-US" sz="990" b="1" kern="1200">
                <a:solidFill>
                  <a:schemeClr val="tx1"/>
                </a:solidFill>
                <a:latin typeface="Courier" pitchFamily="2" charset="0"/>
                <a:ea typeface="+mn-ea"/>
                <a:cs typeface="+mn-cs"/>
              </a:rPr>
              <a:t>Source:</a:t>
            </a:r>
            <a:r>
              <a:rPr lang="en-US" sz="990" kern="1200">
                <a:solidFill>
                  <a:schemeClr val="tx1"/>
                </a:solidFill>
                <a:latin typeface="Courier" pitchFamily="2" charset="0"/>
                <a:ea typeface="+mn-ea"/>
                <a:cs typeface="+mn-cs"/>
              </a:rPr>
              <a:t> </a:t>
            </a:r>
            <a:r>
              <a:rPr lang="en-US" sz="990" kern="1200" err="1">
                <a:solidFill>
                  <a:schemeClr val="tx1"/>
                </a:solidFill>
                <a:latin typeface="Courier" pitchFamily="2" charset="0"/>
                <a:ea typeface="+mn-ea"/>
                <a:cs typeface="+mn-cs"/>
              </a:rPr>
              <a:t>arXiv</a:t>
            </a:r>
            <a:r>
              <a:rPr lang="en-US" sz="990" kern="1200">
                <a:solidFill>
                  <a:schemeClr val="tx1"/>
                </a:solidFill>
                <a:latin typeface="Courier" pitchFamily="2" charset="0"/>
                <a:ea typeface="+mn-ea"/>
                <a:cs typeface="+mn-cs"/>
              </a:rPr>
              <a:t> dataset of papers (title/summary)since 05/23 related to LLM, IR etc. </a:t>
            </a:r>
            <a:endParaRPr lang="en-US" sz="1000">
              <a:latin typeface="Courier" pitchFamily="2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77DFDC6-2786-1E4A-95A4-484E51791272}"/>
              </a:ext>
            </a:extLst>
          </p:cNvPr>
          <p:cNvSpPr txBox="1"/>
          <p:nvPr/>
        </p:nvSpPr>
        <p:spPr>
          <a:xfrm>
            <a:off x="269823" y="5788533"/>
            <a:ext cx="3029843" cy="932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05256">
              <a:spcAft>
                <a:spcPts val="600"/>
              </a:spcAft>
            </a:pPr>
            <a:r>
              <a:rPr lang="en-US" sz="990" kern="1200" dirty="0">
                <a:solidFill>
                  <a:schemeClr val="tx1"/>
                </a:solidFill>
                <a:latin typeface="Courier" pitchFamily="2" charset="0"/>
                <a:ea typeface="+mn-ea"/>
                <a:cs typeface="+mn-cs"/>
              </a:rPr>
              <a:t>LC – </a:t>
            </a:r>
            <a:r>
              <a:rPr lang="en-US" sz="990" kern="1200" dirty="0" err="1">
                <a:solidFill>
                  <a:schemeClr val="tx1"/>
                </a:solidFill>
                <a:latin typeface="Courier" pitchFamily="2" charset="0"/>
                <a:ea typeface="+mn-ea"/>
                <a:cs typeface="+mn-cs"/>
              </a:rPr>
              <a:t>LangChain</a:t>
            </a:r>
            <a:endParaRPr lang="en-US" sz="990" kern="1200" dirty="0">
              <a:solidFill>
                <a:schemeClr val="tx1"/>
              </a:solidFill>
              <a:latin typeface="Courier" pitchFamily="2" charset="0"/>
              <a:ea typeface="+mn-ea"/>
              <a:cs typeface="+mn-cs"/>
            </a:endParaRPr>
          </a:p>
          <a:p>
            <a:pPr defTabSz="905256">
              <a:spcAft>
                <a:spcPts val="600"/>
              </a:spcAft>
            </a:pPr>
            <a:r>
              <a:rPr lang="en-US" sz="990" kern="1200" dirty="0">
                <a:solidFill>
                  <a:schemeClr val="tx1"/>
                </a:solidFill>
                <a:latin typeface="Courier" pitchFamily="2" charset="0"/>
                <a:ea typeface="+mn-ea"/>
                <a:cs typeface="+mn-cs"/>
              </a:rPr>
              <a:t>FAISS – Facebook AI Similarity Search</a:t>
            </a:r>
          </a:p>
          <a:p>
            <a:pPr defTabSz="905256">
              <a:spcAft>
                <a:spcPts val="600"/>
              </a:spcAft>
            </a:pPr>
            <a:r>
              <a:rPr lang="en-US" sz="990" kern="1200" dirty="0">
                <a:solidFill>
                  <a:schemeClr val="tx1"/>
                </a:solidFill>
                <a:latin typeface="Courier" pitchFamily="2" charset="0"/>
                <a:ea typeface="+mn-ea"/>
                <a:cs typeface="+mn-cs"/>
              </a:rPr>
              <a:t>RAG – Retrieval Augmented Generation</a:t>
            </a:r>
          </a:p>
          <a:p>
            <a:pPr defTabSz="905256">
              <a:spcAft>
                <a:spcPts val="600"/>
              </a:spcAft>
            </a:pPr>
            <a:r>
              <a:rPr lang="en-US" sz="990" dirty="0">
                <a:latin typeface="Courier" pitchFamily="2" charset="0"/>
              </a:rPr>
              <a:t>W&amp;B - Weights and Biases</a:t>
            </a:r>
            <a:endParaRPr lang="en-US" sz="1000" dirty="0">
              <a:latin typeface="Courier" pitchFamily="2" charset="0"/>
            </a:endParaRPr>
          </a:p>
        </p:txBody>
      </p:sp>
      <p:sp>
        <p:nvSpPr>
          <p:cNvPr id="46" name="Right Arrow 45">
            <a:extLst>
              <a:ext uri="{FF2B5EF4-FFF2-40B4-BE49-F238E27FC236}">
                <a16:creationId xmlns:a16="http://schemas.microsoft.com/office/drawing/2014/main" id="{53F75B33-30E5-9544-BAAB-1CB731A439F0}"/>
              </a:ext>
            </a:extLst>
          </p:cNvPr>
          <p:cNvSpPr/>
          <p:nvPr/>
        </p:nvSpPr>
        <p:spPr>
          <a:xfrm>
            <a:off x="4652715" y="3929449"/>
            <a:ext cx="471531" cy="275617"/>
          </a:xfrm>
          <a:prstGeom prst="rightArrow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47" name="Right Arrow 46">
            <a:extLst>
              <a:ext uri="{FF2B5EF4-FFF2-40B4-BE49-F238E27FC236}">
                <a16:creationId xmlns:a16="http://schemas.microsoft.com/office/drawing/2014/main" id="{7AE1D0A2-FB83-BB40-875B-751062DEAC54}"/>
              </a:ext>
            </a:extLst>
          </p:cNvPr>
          <p:cNvSpPr/>
          <p:nvPr/>
        </p:nvSpPr>
        <p:spPr>
          <a:xfrm>
            <a:off x="8654593" y="3733012"/>
            <a:ext cx="468995" cy="282189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48" name="Right Arrow 47">
            <a:extLst>
              <a:ext uri="{FF2B5EF4-FFF2-40B4-BE49-F238E27FC236}">
                <a16:creationId xmlns:a16="http://schemas.microsoft.com/office/drawing/2014/main" id="{9B318CE1-C5DB-D54D-8B89-FF59B845301C}"/>
              </a:ext>
            </a:extLst>
          </p:cNvPr>
          <p:cNvSpPr/>
          <p:nvPr/>
        </p:nvSpPr>
        <p:spPr>
          <a:xfrm rot="5400000">
            <a:off x="7606988" y="3311186"/>
            <a:ext cx="337649" cy="270508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49" name="Right Arrow 48">
            <a:extLst>
              <a:ext uri="{FF2B5EF4-FFF2-40B4-BE49-F238E27FC236}">
                <a16:creationId xmlns:a16="http://schemas.microsoft.com/office/drawing/2014/main" id="{F4FBA28A-426F-F644-9958-C48B30CD6E75}"/>
              </a:ext>
            </a:extLst>
          </p:cNvPr>
          <p:cNvSpPr/>
          <p:nvPr/>
        </p:nvSpPr>
        <p:spPr>
          <a:xfrm>
            <a:off x="6609258" y="3909964"/>
            <a:ext cx="471531" cy="275617"/>
          </a:xfrm>
          <a:prstGeom prst="rightArrow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50" name="Right Arrow 49">
            <a:extLst>
              <a:ext uri="{FF2B5EF4-FFF2-40B4-BE49-F238E27FC236}">
                <a16:creationId xmlns:a16="http://schemas.microsoft.com/office/drawing/2014/main" id="{8E0A4657-9D53-5E40-86D1-8D0424F53B1A}"/>
              </a:ext>
            </a:extLst>
          </p:cNvPr>
          <p:cNvSpPr/>
          <p:nvPr/>
        </p:nvSpPr>
        <p:spPr>
          <a:xfrm rot="10800000">
            <a:off x="8612122" y="2806700"/>
            <a:ext cx="468995" cy="282189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pic>
        <p:nvPicPr>
          <p:cNvPr id="1026" name="Picture 2" descr="User Images – Browse 1,548,266 Stock Photos, Vectors, and ...">
            <a:extLst>
              <a:ext uri="{FF2B5EF4-FFF2-40B4-BE49-F238E27FC236}">
                <a16:creationId xmlns:a16="http://schemas.microsoft.com/office/drawing/2014/main" id="{644BFBFD-4E52-B04C-9729-07BC94DB99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2892" y="1811955"/>
            <a:ext cx="615819" cy="615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C6D1CD7-FA59-F94A-AFA3-54FDB41B0696}"/>
              </a:ext>
            </a:extLst>
          </p:cNvPr>
          <p:cNvSpPr txBox="1"/>
          <p:nvPr/>
        </p:nvSpPr>
        <p:spPr>
          <a:xfrm>
            <a:off x="4667705" y="4162181"/>
            <a:ext cx="294039" cy="276999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2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D3BDF3F-6153-AE44-A846-8EAFF1F038D9}"/>
              </a:ext>
            </a:extLst>
          </p:cNvPr>
          <p:cNvSpPr txBox="1"/>
          <p:nvPr/>
        </p:nvSpPr>
        <p:spPr>
          <a:xfrm>
            <a:off x="1723906" y="4531513"/>
            <a:ext cx="294039" cy="276999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1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4106CFA-A2AE-B545-AB59-CA1C6FEB173B}"/>
              </a:ext>
            </a:extLst>
          </p:cNvPr>
          <p:cNvSpPr txBox="1"/>
          <p:nvPr/>
        </p:nvSpPr>
        <p:spPr>
          <a:xfrm>
            <a:off x="6629703" y="4161837"/>
            <a:ext cx="294039" cy="276999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3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131E49F-A120-8A4D-B34E-2BD046291B64}"/>
              </a:ext>
            </a:extLst>
          </p:cNvPr>
          <p:cNvSpPr txBox="1"/>
          <p:nvPr/>
        </p:nvSpPr>
        <p:spPr>
          <a:xfrm>
            <a:off x="8029421" y="3236954"/>
            <a:ext cx="294039" cy="27699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4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D9E5DA1-B55B-464B-9A67-063741A3A6C7}"/>
              </a:ext>
            </a:extLst>
          </p:cNvPr>
          <p:cNvSpPr txBox="1"/>
          <p:nvPr/>
        </p:nvSpPr>
        <p:spPr>
          <a:xfrm>
            <a:off x="8744583" y="3291787"/>
            <a:ext cx="294039" cy="276999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5</a:t>
            </a:r>
          </a:p>
        </p:txBody>
      </p:sp>
      <p:pic>
        <p:nvPicPr>
          <p:cNvPr id="1028" name="Picture 4" descr="GitHub - wandb/wandb: 🔥 A tool for visualizing and tracking your machine  learning experiments. This repo contains the CLI and Python API.">
            <a:extLst>
              <a:ext uri="{FF2B5EF4-FFF2-40B4-BE49-F238E27FC236}">
                <a16:creationId xmlns:a16="http://schemas.microsoft.com/office/drawing/2014/main" id="{D7DFEEDD-E7C8-694A-807F-B1268A1657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0246" y="5456292"/>
            <a:ext cx="1258023" cy="629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8" name="Curved Connector 57">
            <a:extLst>
              <a:ext uri="{FF2B5EF4-FFF2-40B4-BE49-F238E27FC236}">
                <a16:creationId xmlns:a16="http://schemas.microsoft.com/office/drawing/2014/main" id="{7A88633B-C4CC-8749-B655-A642219983FC}"/>
              </a:ext>
            </a:extLst>
          </p:cNvPr>
          <p:cNvCxnSpPr>
            <a:cxnSpLocks/>
          </p:cNvCxnSpPr>
          <p:nvPr/>
        </p:nvCxnSpPr>
        <p:spPr>
          <a:xfrm rot="5400000">
            <a:off x="6553190" y="3333673"/>
            <a:ext cx="2114990" cy="2002874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BB14DD8F-6F67-8243-B49F-2DF8810435E8}"/>
              </a:ext>
            </a:extLst>
          </p:cNvPr>
          <p:cNvSpPr txBox="1"/>
          <p:nvPr/>
        </p:nvSpPr>
        <p:spPr>
          <a:xfrm>
            <a:off x="5358352" y="4913295"/>
            <a:ext cx="1356462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05256">
              <a:spcAft>
                <a:spcPts val="600"/>
              </a:spcAft>
            </a:pPr>
            <a:r>
              <a:rPr lang="en-US" sz="900" kern="1200" dirty="0">
                <a:solidFill>
                  <a:schemeClr val="tx1"/>
                </a:solidFill>
                <a:latin typeface="Courier" pitchFamily="2" charset="0"/>
              </a:rPr>
              <a:t>Request/response </a:t>
            </a:r>
          </a:p>
          <a:p>
            <a:pPr algn="ctr" defTabSz="905256">
              <a:spcAft>
                <a:spcPts val="600"/>
              </a:spcAft>
            </a:pPr>
            <a:r>
              <a:rPr lang="en-US" sz="900" kern="1200" dirty="0">
                <a:solidFill>
                  <a:schemeClr val="tx1"/>
                </a:solidFill>
                <a:latin typeface="Courier" pitchFamily="2" charset="0"/>
              </a:rPr>
              <a:t>Observability</a:t>
            </a:r>
            <a:endParaRPr lang="en-US" sz="900" dirty="0">
              <a:latin typeface="Courier" pitchFamily="2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F03328B9-F509-DD40-BA19-6A3F70675DF2}"/>
              </a:ext>
            </a:extLst>
          </p:cNvPr>
          <p:cNvSpPr txBox="1"/>
          <p:nvPr/>
        </p:nvSpPr>
        <p:spPr>
          <a:xfrm>
            <a:off x="2017945" y="2457349"/>
            <a:ext cx="20149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Extract, Translate, Load (ETL)</a:t>
            </a: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457D18D7-D3AB-E043-A671-62F6B249FE2B}"/>
              </a:ext>
            </a:extLst>
          </p:cNvPr>
          <p:cNvCxnSpPr/>
          <p:nvPr/>
        </p:nvCxnSpPr>
        <p:spPr>
          <a:xfrm>
            <a:off x="4032920" y="2595848"/>
            <a:ext cx="54521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A6B8FDA1-AF96-2744-A3A8-524EBED72B89}"/>
              </a:ext>
            </a:extLst>
          </p:cNvPr>
          <p:cNvCxnSpPr>
            <a:cxnSpLocks/>
          </p:cNvCxnSpPr>
          <p:nvPr/>
        </p:nvCxnSpPr>
        <p:spPr>
          <a:xfrm flipH="1">
            <a:off x="1409076" y="2595848"/>
            <a:ext cx="5842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7517F28B-AC82-9540-9445-5A81B4F05E8F}"/>
              </a:ext>
            </a:extLst>
          </p:cNvPr>
          <p:cNvCxnSpPr/>
          <p:nvPr/>
        </p:nvCxnSpPr>
        <p:spPr>
          <a:xfrm>
            <a:off x="4607745" y="2492865"/>
            <a:ext cx="0" cy="2414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3F943507-E764-5E4D-AA97-90FB6B38DDF1}"/>
              </a:ext>
            </a:extLst>
          </p:cNvPr>
          <p:cNvCxnSpPr/>
          <p:nvPr/>
        </p:nvCxnSpPr>
        <p:spPr>
          <a:xfrm>
            <a:off x="1387382" y="2495365"/>
            <a:ext cx="0" cy="2414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73136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5705"/>
            <a:ext cx="12191990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9D1676-2C9C-AC43-A5DE-130D34884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6851" y="164892"/>
            <a:ext cx="9888496" cy="1373001"/>
          </a:xfrm>
        </p:spPr>
        <p:txBody>
          <a:bodyPr anchor="t">
            <a:normAutofit fontScale="90000"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</a:rPr>
              <a:t>Demo </a:t>
            </a:r>
            <a:br>
              <a:rPr lang="en-US" sz="4000" b="1" dirty="0">
                <a:solidFill>
                  <a:schemeClr val="bg1"/>
                </a:solidFill>
              </a:rPr>
            </a:br>
            <a:r>
              <a:rPr lang="en-US" sz="4000" dirty="0" err="1">
                <a:solidFill>
                  <a:schemeClr val="bg1"/>
                </a:solidFill>
              </a:rPr>
              <a:t>arxiv</a:t>
            </a:r>
            <a:r>
              <a:rPr lang="en-US" sz="4000" dirty="0">
                <a:solidFill>
                  <a:schemeClr val="bg1"/>
                </a:solidFill>
              </a:rPr>
              <a:t>-search - </a:t>
            </a:r>
            <a:r>
              <a:rPr lang="en-US" sz="4000" i="1" dirty="0">
                <a:solidFill>
                  <a:schemeClr val="bg1"/>
                </a:solidFill>
              </a:rPr>
              <a:t>“What’s research community thinking about RAG”</a:t>
            </a:r>
            <a:br>
              <a:rPr lang="en-US" sz="2400" i="1" u="none" strike="noStrike" dirty="0">
                <a:solidFill>
                  <a:schemeClr val="bg1"/>
                </a:solidFill>
                <a:effectLst/>
              </a:rPr>
            </a:br>
            <a:endParaRPr lang="en-US" sz="2400" i="1" dirty="0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12191990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6851" y="2010758"/>
            <a:ext cx="45719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F4A5B91C-71E4-C04E-B4F3-96A42380A9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8003" y="1772909"/>
            <a:ext cx="8775983" cy="5085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7268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5705"/>
            <a:ext cx="12191990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0CB1F3-6797-0146-B8A4-231A8D20B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6851" y="637762"/>
            <a:ext cx="9888496" cy="900131"/>
          </a:xfrm>
        </p:spPr>
        <p:txBody>
          <a:bodyPr anchor="t">
            <a:normAutofit fontScale="90000"/>
          </a:bodyPr>
          <a:lstStyle/>
          <a:p>
            <a:r>
              <a:rPr lang="en-US" sz="4000" dirty="0" err="1">
                <a:solidFill>
                  <a:schemeClr val="bg1"/>
                </a:solidFill>
              </a:rPr>
              <a:t>arxiv</a:t>
            </a:r>
            <a:r>
              <a:rPr lang="en-US" sz="4000" dirty="0">
                <a:solidFill>
                  <a:schemeClr val="bg1"/>
                </a:solidFill>
              </a:rPr>
              <a:t>-search - </a:t>
            </a:r>
            <a:r>
              <a:rPr lang="en-US" sz="4000" i="1" dirty="0">
                <a:solidFill>
                  <a:schemeClr val="bg1"/>
                </a:solidFill>
              </a:rPr>
              <a:t>“PRAG, ok. Ask more about PRAG before I dive in</a:t>
            </a:r>
            <a:r>
              <a:rPr lang="en-US" sz="4000" dirty="0">
                <a:solidFill>
                  <a:schemeClr val="bg1"/>
                </a:solidFill>
              </a:rPr>
              <a:t>”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12191990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6851" y="2010758"/>
            <a:ext cx="45719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F0638F59-186E-324D-A34C-E04DFA4B93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3750" y="1741398"/>
            <a:ext cx="8690678" cy="495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6498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5705"/>
            <a:ext cx="12191990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5A9FF4-83B5-9E43-B66C-7ACE1FCB03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6851" y="637762"/>
            <a:ext cx="9888496" cy="900131"/>
          </a:xfrm>
        </p:spPr>
        <p:txBody>
          <a:bodyPr anchor="t">
            <a:normAutofit fontScale="90000"/>
          </a:bodyPr>
          <a:lstStyle/>
          <a:p>
            <a:r>
              <a:rPr lang="en-US" sz="4000" dirty="0" err="1">
                <a:solidFill>
                  <a:schemeClr val="bg1"/>
                </a:solidFill>
              </a:rPr>
              <a:t>arxiv</a:t>
            </a:r>
            <a:r>
              <a:rPr lang="en-US" sz="4000" dirty="0">
                <a:solidFill>
                  <a:schemeClr val="bg1"/>
                </a:solidFill>
              </a:rPr>
              <a:t>-search - “</a:t>
            </a:r>
            <a:r>
              <a:rPr lang="en-US" sz="4000" i="1" dirty="0">
                <a:solidFill>
                  <a:schemeClr val="bg1"/>
                </a:solidFill>
              </a:rPr>
              <a:t>I like </a:t>
            </a:r>
            <a:r>
              <a:rPr lang="en-US" sz="4000" i="1" dirty="0" err="1">
                <a:solidFill>
                  <a:schemeClr val="bg1"/>
                </a:solidFill>
              </a:rPr>
              <a:t>PRAG..give</a:t>
            </a:r>
            <a:r>
              <a:rPr lang="en-US" sz="4000" i="1" dirty="0">
                <a:solidFill>
                  <a:schemeClr val="bg1"/>
                </a:solidFill>
              </a:rPr>
              <a:t> me the reference title/paper</a:t>
            </a:r>
            <a:r>
              <a:rPr lang="en-US" sz="4000" dirty="0">
                <a:solidFill>
                  <a:schemeClr val="bg1"/>
                </a:solidFill>
              </a:rPr>
              <a:t>”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12191990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6851" y="2010758"/>
            <a:ext cx="45719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2B7B0550-E121-9743-BDF1-0115A02A88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3868" y="1688641"/>
            <a:ext cx="9568721" cy="4791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2441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5705"/>
            <a:ext cx="12191990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FDBE08-64A2-1D49-BE24-1F316A97B7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6851" y="637762"/>
            <a:ext cx="9888496" cy="900131"/>
          </a:xfrm>
        </p:spPr>
        <p:txBody>
          <a:bodyPr anchor="t">
            <a:normAutofit fontScale="90000"/>
          </a:bodyPr>
          <a:lstStyle/>
          <a:p>
            <a:r>
              <a:rPr lang="en-US" sz="4000" i="1" dirty="0">
                <a:solidFill>
                  <a:schemeClr val="bg1"/>
                </a:solidFill>
              </a:rPr>
              <a:t>“Monitor infrastructure/GPU, query-response time..”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12191990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6851" y="2010758"/>
            <a:ext cx="45719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1227867B-DD0A-B74A-8876-65E49D061E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2237" y="1688641"/>
            <a:ext cx="9695263" cy="4687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8465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5705"/>
            <a:ext cx="12191990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F5EEAE-E64F-3447-A1FE-5E5B0859B3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6851" y="637762"/>
            <a:ext cx="9888496" cy="900131"/>
          </a:xfrm>
        </p:spPr>
        <p:txBody>
          <a:bodyPr anchor="t">
            <a:norm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Future work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12191990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6851" y="2010758"/>
            <a:ext cx="45719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9520F5-5F5A-BA4D-A0E0-A207E76821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5548" y="2217343"/>
            <a:ext cx="9880893" cy="3959619"/>
          </a:xfrm>
        </p:spPr>
        <p:txBody>
          <a:bodyPr>
            <a:normAutofit/>
          </a:bodyPr>
          <a:lstStyle/>
          <a:p>
            <a:r>
              <a:rPr lang="en-US" sz="2400" dirty="0"/>
              <a:t>Host LLM (example: </a:t>
            </a:r>
            <a:r>
              <a:rPr lang="en-US" sz="2400" dirty="0" err="1"/>
              <a:t>LLaMA-cpp</a:t>
            </a:r>
            <a:r>
              <a:rPr lang="en-US" sz="2400" dirty="0"/>
              <a:t>) locally on a small form-factor like Raspberry-Pi/Rock-Pi</a:t>
            </a:r>
          </a:p>
          <a:p>
            <a:r>
              <a:rPr lang="en-US" sz="2400" dirty="0"/>
              <a:t>Experiment with Fine-tuning using </a:t>
            </a:r>
            <a:r>
              <a:rPr lang="en-US" sz="2400" dirty="0" err="1"/>
              <a:t>LoRA</a:t>
            </a:r>
            <a:r>
              <a:rPr lang="en-US" sz="2400" dirty="0"/>
              <a:t>/</a:t>
            </a:r>
            <a:r>
              <a:rPr lang="en-US" sz="2400" dirty="0" err="1"/>
              <a:t>qLoRA</a:t>
            </a:r>
            <a:r>
              <a:rPr lang="en-US" sz="2400" dirty="0"/>
              <a:t> versus RAG</a:t>
            </a:r>
          </a:p>
          <a:p>
            <a:r>
              <a:rPr lang="en-US" sz="2400" dirty="0"/>
              <a:t>Improve query-response time (to &lt; 1sec)</a:t>
            </a:r>
          </a:p>
          <a:p>
            <a:r>
              <a:rPr lang="en-US" sz="2400" dirty="0"/>
              <a:t>Explore fetching summary of PDF/paper to QA model like:</a:t>
            </a:r>
          </a:p>
          <a:p>
            <a:pPr lvl="1"/>
            <a:r>
              <a:rPr lang="en-US" dirty="0"/>
              <a:t>what are recent research in RAG? </a:t>
            </a:r>
            <a:r>
              <a:rPr lang="en-US" dirty="0">
                <a:solidFill>
                  <a:schemeClr val="accent6"/>
                </a:solidFill>
              </a:rPr>
              <a:t>(works)</a:t>
            </a:r>
          </a:p>
          <a:p>
            <a:pPr lvl="2"/>
            <a:r>
              <a:rPr lang="en-US" sz="2400" dirty="0"/>
              <a:t>what is the title of the paper? </a:t>
            </a:r>
            <a:r>
              <a:rPr lang="en-US" sz="2400" dirty="0">
                <a:solidFill>
                  <a:schemeClr val="accent6"/>
                </a:solidFill>
              </a:rPr>
              <a:t>(works)</a:t>
            </a:r>
          </a:p>
          <a:p>
            <a:pPr lvl="3"/>
            <a:r>
              <a:rPr lang="en-US" sz="2400" i="1" dirty="0">
                <a:solidFill>
                  <a:srgbClr val="FFC000"/>
                </a:solidFill>
              </a:rPr>
              <a:t>fetch the corresponding paper and summarize it (TBD)</a:t>
            </a:r>
            <a:endParaRPr lang="en-US" sz="3400" i="1" dirty="0"/>
          </a:p>
          <a:p>
            <a:r>
              <a:rPr lang="en-US" sz="2400" dirty="0"/>
              <a:t>Feedback from Cohort</a:t>
            </a:r>
          </a:p>
        </p:txBody>
      </p:sp>
    </p:spTree>
    <p:extLst>
      <p:ext uri="{BB962C8B-B14F-4D97-AF65-F5344CB8AC3E}">
        <p14:creationId xmlns:p14="http://schemas.microsoft.com/office/powerpoint/2010/main" val="33826592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52521</TotalTime>
  <Words>502</Words>
  <Application>Microsoft Macintosh PowerPoint</Application>
  <PresentationFormat>Widescreen</PresentationFormat>
  <Paragraphs>81</Paragraphs>
  <Slides>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Courier</vt:lpstr>
      <vt:lpstr>Office Theme</vt:lpstr>
      <vt:lpstr>Stanford Course Fall‘23: Creating Production Ready LLMs  arxiv-search</vt:lpstr>
      <vt:lpstr>Introduction - arxiv search </vt:lpstr>
      <vt:lpstr>Information Retrieval using RAG</vt:lpstr>
      <vt:lpstr>Demo  arxiv-search - “What’s research community thinking about RAG” </vt:lpstr>
      <vt:lpstr>arxiv-search - “PRAG, ok. Ask more about PRAG before I dive in”</vt:lpstr>
      <vt:lpstr>arxiv-search - “I like PRAG..give me the reference title/paper”</vt:lpstr>
      <vt:lpstr>“Monitor infrastructure/GPU, query-response time..”</vt:lpstr>
      <vt:lpstr>Future work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Sharat Sripada</dc:creator>
  <cp:lastModifiedBy>Sharat Sripada</cp:lastModifiedBy>
  <cp:revision>7</cp:revision>
  <dcterms:created xsi:type="dcterms:W3CDTF">2023-11-28T07:43:44Z</dcterms:created>
  <dcterms:modified xsi:type="dcterms:W3CDTF">2024-01-03T19:05:43Z</dcterms:modified>
</cp:coreProperties>
</file>